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127" r:id="rId2"/>
    <p:sldId id="2210" r:id="rId3"/>
    <p:sldId id="2215" r:id="rId4"/>
    <p:sldId id="2182" r:id="rId5"/>
    <p:sldId id="2183" r:id="rId6"/>
    <p:sldId id="2184" r:id="rId7"/>
    <p:sldId id="2223" r:id="rId8"/>
    <p:sldId id="2224" r:id="rId9"/>
    <p:sldId id="2186" r:id="rId10"/>
    <p:sldId id="2187" r:id="rId11"/>
    <p:sldId id="2188" r:id="rId12"/>
    <p:sldId id="2189" r:id="rId13"/>
    <p:sldId id="2219" r:id="rId14"/>
    <p:sldId id="2218" r:id="rId15"/>
    <p:sldId id="2226" r:id="rId16"/>
    <p:sldId id="2225" r:id="rId17"/>
    <p:sldId id="2216" r:id="rId18"/>
  </p:sldIdLst>
  <p:sldSz cx="10058400" cy="77724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352" userDrawn="1">
          <p15:clr>
            <a:srgbClr val="A4A3A4"/>
          </p15:clr>
        </p15:guide>
        <p15:guide id="4" pos="5208" userDrawn="1">
          <p15:clr>
            <a:srgbClr val="A4A3A4"/>
          </p15:clr>
        </p15:guide>
        <p15:guide id="5" pos="1248" userDrawn="1">
          <p15:clr>
            <a:srgbClr val="A4A3A4"/>
          </p15:clr>
        </p15:guide>
        <p15:guide id="6" pos="2088" userDrawn="1">
          <p15:clr>
            <a:srgbClr val="A4A3A4"/>
          </p15:clr>
        </p15:guide>
        <p15:guide id="7" orient="horz" pos="19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 Spitzer" initials="GS" lastIdx="1" clrIdx="0">
    <p:extLst>
      <p:ext uri="{19B8F6BF-5375-455C-9EA6-DF929625EA0E}">
        <p15:presenceInfo xmlns:p15="http://schemas.microsoft.com/office/powerpoint/2012/main" userId="S::GSpitzer@dka-design.com::80c806c8-273d-40eb-ac9b-6b9ac9ac33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8C7D0"/>
    <a:srgbClr val="D1FCEA"/>
    <a:srgbClr val="EFE1F4"/>
    <a:srgbClr val="DFEFAD"/>
    <a:srgbClr val="ECECEC"/>
    <a:srgbClr val="ECD3AD"/>
    <a:srgbClr val="F7EFDB"/>
    <a:srgbClr val="BFE8EA"/>
    <a:srgbClr val="DA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95" autoAdjust="0"/>
    <p:restoredTop sz="95380" autoAdjust="0"/>
  </p:normalViewPr>
  <p:slideViewPr>
    <p:cSldViewPr snapToGrid="0">
      <p:cViewPr varScale="1">
        <p:scale>
          <a:sx n="68" d="100"/>
          <a:sy n="68" d="100"/>
        </p:scale>
        <p:origin x="824" y="76"/>
      </p:cViewPr>
      <p:guideLst>
        <p:guide pos="5352"/>
        <p:guide pos="5208"/>
        <p:guide pos="1248"/>
        <p:guide pos="2088"/>
        <p:guide orient="horz" pos="1920"/>
      </p:guideLst>
    </p:cSldViewPr>
  </p:slideViewPr>
  <p:outlineViewPr>
    <p:cViewPr>
      <p:scale>
        <a:sx n="33" d="100"/>
        <a:sy n="33" d="100"/>
      </p:scale>
      <p:origin x="0" y="-21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38475" cy="46672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1"/>
            <a:ext cx="3038475" cy="46672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91A6CCE7-C3FD-4DCB-98E7-157855BA7BC0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7"/>
            <a:ext cx="3038475" cy="466725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7"/>
            <a:ext cx="3038475" cy="466725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A2B4D5B2-D08F-410E-84DD-D7F7EAA8B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67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12T15:52:29.7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52 455 0 0,'-2'-12'157'0'0,"2"7"86"0"0,5-19 125 0 0,-5 24-369 0 0,0 0-1 0 0,0-1 0 0 0,1 1 0 0 0,-1 0 0 0 0,0 0 0 0 0,0-1 0 0 0,0 1 0 0 0,0 0 0 0 0,0 0 0 0 0,0-1 0 0 0,0 1 1 0 0,0 0-1 0 0,0-1 0 0 0,0 1 0 0 0,0 0 0 0 0,0 0 0 0 0,0-1 0 0 0,0 1 0 0 0,0 0 0 0 0,0 0 0 0 0,0-1 0 0 0,0 1 0 0 0,0 0 1 0 0,0 0-1 0 0,0-1 0 0 0,0 1 0 0 0,-1 0 0 0 0,1 0 0 0 0,0-1 0 0 0,0 1 0 0 0,0 0 0 0 0,0 0 0 0 0,-1 0 0 0 0,1 0 1 0 0,0-1-1 0 0,0 1 0 0 0,0 0 0 0 0,-1 0 0 0 0,1 0 0 0 0,0 0 0 0 0,0 0 0 0 0,-1-1 0 0 0,1 1 0 0 0,0 0 0 0 0,-1 0 0 0 0,0-1-86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06T17:04:15.7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23 919 0 0,'0'0'1752'0'0,"-4"-8"-1152"0"0,1 1-840 0 0,-1-1-768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06T17:05:15.2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23 919 0 0,'0'0'80'0'0,"-7"-5"-80"0"0,-3-1 0 0 0,4 3 680 0 0,0-1 72 0 0,-2 1-1040 0 0,1 1 72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12T14:26:49.3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55 11 1375 0 0,'0'0'66'0'0,"-1"1"-8"0"0,-6 1 125 0 0,-22-13 7270 0 0,12 8-4349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07T16:58:18.9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25 919 0 0,'1'-1'67'0'0,"28"-22"9774"0"0,-27 26-10167 0 0,-2-3 560 0 0,-3 13 5990 0 0,3-9-6224 0 0,2 0 0 0 0,1 0 0 0 0,-1-1 0 0 0,1 1 0 0 0,-1 0 11 0 0,2 3 1618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12T14:26:49.3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55 11 1375 0 0,'0'0'66'0'0,"-1"1"-8"0"0,-6 1 125 0 0,-22-13 7270 0 0,12 8-4349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30T20:03:01.78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1 110 919 0 0,'58'-47'838'0'0,"-55"44"-398"0"0,0-1-1 0 0,-1 1 1 0 0,1 0 0 0 0,-1-1 0 0 0,0 0 0 0 0,0 1 0 0 0,3-8 0 0 0,1-3 379 0 0,-5 13-681 0 0,-1-1-294 0 0,-4-9-90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38145" cy="465743"/>
          </a:xfrm>
          <a:prstGeom prst="rect">
            <a:avLst/>
          </a:prstGeom>
        </p:spPr>
        <p:txBody>
          <a:bodyPr vert="horz" lIns="91397" tIns="45698" rIns="91397" bIns="45698" rtlCol="0"/>
          <a:lstStyle>
            <a:lvl1pPr algn="l">
              <a:defRPr sz="1200"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1"/>
            <a:ext cx="3038145" cy="465743"/>
          </a:xfrm>
          <a:prstGeom prst="rect">
            <a:avLst/>
          </a:prstGeom>
        </p:spPr>
        <p:txBody>
          <a:bodyPr vert="horz" lIns="91397" tIns="45698" rIns="91397" bIns="45698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7AE50F9-5920-47FB-98CA-92E8E30CF723}" type="datetimeFigureOut">
              <a:rPr lang="en-US"/>
              <a:pPr>
                <a:defRPr/>
              </a:pPr>
              <a:t>10/17/2024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0950" y="696913"/>
            <a:ext cx="45085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7" tIns="45698" rIns="91397" bIns="45698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8" y="4416100"/>
            <a:ext cx="5607711" cy="4183995"/>
          </a:xfrm>
          <a:prstGeom prst="rect">
            <a:avLst/>
          </a:prstGeom>
        </p:spPr>
        <p:txBody>
          <a:bodyPr vert="horz" lIns="91397" tIns="45698" rIns="91397" bIns="45698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121"/>
            <a:ext cx="3038145" cy="465743"/>
          </a:xfrm>
          <a:prstGeom prst="rect">
            <a:avLst/>
          </a:prstGeom>
        </p:spPr>
        <p:txBody>
          <a:bodyPr vert="horz" lIns="91397" tIns="45698" rIns="91397" bIns="45698" rtlCol="0" anchor="b"/>
          <a:lstStyle>
            <a:lvl1pPr algn="l">
              <a:defRPr sz="1200"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29121"/>
            <a:ext cx="3038145" cy="465743"/>
          </a:xfrm>
          <a:prstGeom prst="rect">
            <a:avLst/>
          </a:prstGeom>
        </p:spPr>
        <p:txBody>
          <a:bodyPr vert="horz" lIns="91397" tIns="45698" rIns="91397" bIns="45698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C4BAA1C-B588-47EA-8EED-1AF3665D18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244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4BAA1C-B588-47EA-8EED-1AF3665D180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438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0" y="91440"/>
            <a:ext cx="10058400" cy="64008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31DAA0-3C84-45EF-B6FC-9553FD8202A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83" y="822960"/>
            <a:ext cx="100584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18307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545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:\Templates\DKA Graphics\DKA logos with name\DKA_name_open_blue_P549.jp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59433" y="7228029"/>
            <a:ext cx="3252711" cy="443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 userDrawn="1"/>
        </p:nvCxnSpPr>
        <p:spPr bwMode="auto">
          <a:xfrm>
            <a:off x="-1" y="7132320"/>
            <a:ext cx="10058401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712B30F-C1A5-4690-88D8-7DB4439A68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31"/>
          <a:stretch/>
        </p:blipFill>
        <p:spPr>
          <a:xfrm>
            <a:off x="7713795" y="7223125"/>
            <a:ext cx="2121883" cy="5141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xStyles>
    <p:titleStyle>
      <a:lvl1pPr algn="ctr" defTabSz="10191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91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2pPr>
      <a:lvl3pPr algn="ctr" defTabSz="10191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3pPr>
      <a:lvl4pPr algn="ctr" defTabSz="10191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4pPr>
      <a:lvl5pPr algn="ctr" defTabSz="10191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5pPr>
      <a:lvl6pPr marL="457200" algn="ctr" defTabSz="1019175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6pPr>
      <a:lvl7pPr marL="914400" algn="ctr" defTabSz="1019175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7pPr>
      <a:lvl8pPr marL="1371600" algn="ctr" defTabSz="1019175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8pPr>
      <a:lvl9pPr marL="1828800" algn="ctr" defTabSz="1019175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9pPr>
    </p:titleStyle>
    <p:bodyStyle>
      <a:lvl1pPr marL="382588" indent="-382588" algn="l" defTabSz="1019175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7088" indent="-317500" algn="l" defTabSz="1019175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73175" indent="-254000" algn="l" defTabSz="1019175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82763" indent="-254000" algn="l" defTabSz="1019175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92350" indent="-254000" algn="l" defTabSz="101917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49550" indent="-254000" algn="l" defTabSz="1019175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06750" indent="-254000" algn="l" defTabSz="1019175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63950" indent="-254000" algn="l" defTabSz="1019175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21150" indent="-254000" algn="l" defTabSz="1019175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.xml"/><Relationship Id="rId3" Type="http://schemas.openxmlformats.org/officeDocument/2006/relationships/customXml" Target="../ink/ink1.xml"/><Relationship Id="rId12" Type="http://schemas.openxmlformats.org/officeDocument/2006/relationships/image" Target="../media/image250.png"/><Relationship Id="rId2" Type="http://schemas.openxmlformats.org/officeDocument/2006/relationships/image" Target="../media/image6.jpg"/><Relationship Id="rId16" Type="http://schemas.openxmlformats.org/officeDocument/2006/relationships/image" Target="../media/image370.png"/><Relationship Id="rId1" Type="http://schemas.openxmlformats.org/officeDocument/2006/relationships/slideLayout" Target="../slideLayouts/slideLayout1.xml"/><Relationship Id="rId15" Type="http://schemas.openxmlformats.org/officeDocument/2006/relationships/customXml" Target="../ink/ink3.xml"/><Relationship Id="rId14" Type="http://schemas.openxmlformats.org/officeDocument/2006/relationships/image" Target="../media/image3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customXml" Target="../ink/ink4.xml"/><Relationship Id="rId7" Type="http://schemas.openxmlformats.org/officeDocument/2006/relationships/customXml" Target="../ink/ink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0.png"/><Relationship Id="rId7" Type="http://schemas.openxmlformats.org/officeDocument/2006/relationships/customXml" Target="../ink/ink7.xml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10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0058400" cy="12053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640565" y="6814060"/>
            <a:ext cx="4072270" cy="31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endParaRPr lang="en-US" sz="1400" dirty="0">
              <a:solidFill>
                <a:srgbClr val="000000">
                  <a:lumMod val="85000"/>
                  <a:lumOff val="1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" y="1319"/>
            <a:ext cx="10058401" cy="1015663"/>
          </a:xfrm>
          <a:prstGeom prst="rect">
            <a:avLst/>
          </a:prstGeom>
          <a:solidFill>
            <a:schemeClr val="tx1">
              <a:lumMod val="85000"/>
              <a:lumOff val="15000"/>
              <a:alpha val="52000"/>
            </a:schemeClr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Waubonsee Community College </a:t>
            </a:r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TEC Facility – 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Board Update</a:t>
            </a:r>
            <a:endParaRPr lang="en-US" sz="2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D0C1E9-6E66-4D5D-80FE-28F9BC600A7B}"/>
              </a:ext>
            </a:extLst>
          </p:cNvPr>
          <p:cNvSpPr/>
          <p:nvPr/>
        </p:nvSpPr>
        <p:spPr>
          <a:xfrm>
            <a:off x="-114495" y="692920"/>
            <a:ext cx="100584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October 16, 2024</a:t>
            </a:r>
            <a:endParaRPr lang="en-US" sz="1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indoor, wall, red, floor&#10;&#10;Description automatically generated">
            <a:extLst>
              <a:ext uri="{FF2B5EF4-FFF2-40B4-BE49-F238E27FC236}">
                <a16:creationId xmlns:a16="http://schemas.microsoft.com/office/drawing/2014/main" id="{58397553-CAA9-6B13-98DF-8643BBEFA0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" r="8746"/>
          <a:stretch/>
        </p:blipFill>
        <p:spPr>
          <a:xfrm>
            <a:off x="866" y="1016982"/>
            <a:ext cx="10049289" cy="611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6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cloud, grass&#10;&#10;Description automatically generated">
            <a:extLst>
              <a:ext uri="{FF2B5EF4-FFF2-40B4-BE49-F238E27FC236}">
                <a16:creationId xmlns:a16="http://schemas.microsoft.com/office/drawing/2014/main" id="{9C675FBF-3F4F-346C-5342-4C1992FB16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10058400" cy="5657850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F10C75F6-CC6D-FBA3-C55A-040193095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" y="49876"/>
            <a:ext cx="10252710" cy="65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WAUBONSEE COMMUNITY COLLEGE </a:t>
            </a: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TEC Facility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CB5EE8-CFC2-C605-CA5A-7283A333EC8B}"/>
              </a:ext>
            </a:extLst>
          </p:cNvPr>
          <p:cNvSpPr/>
          <p:nvPr/>
        </p:nvSpPr>
        <p:spPr>
          <a:xfrm>
            <a:off x="91440" y="-99506"/>
            <a:ext cx="7452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Gill Sans MT" panose="020B0502020104020203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Gill Sans MT" panose="020B05020201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BD159C61-2825-57D3-C0F3-C4C51CCBD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2723" y="360980"/>
            <a:ext cx="5143500" cy="34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View from Waubonsee Drive</a:t>
            </a:r>
          </a:p>
        </p:txBody>
      </p:sp>
    </p:spTree>
    <p:extLst>
      <p:ext uri="{BB962C8B-B14F-4D97-AF65-F5344CB8AC3E}">
        <p14:creationId xmlns:p14="http://schemas.microsoft.com/office/powerpoint/2010/main" val="151608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grass, outdoor, road&#10;&#10;Description automatically generated">
            <a:extLst>
              <a:ext uri="{FF2B5EF4-FFF2-40B4-BE49-F238E27FC236}">
                <a16:creationId xmlns:a16="http://schemas.microsoft.com/office/drawing/2014/main" id="{9A64E7F1-872A-DEE7-4FC3-5AA85CE878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10058400" cy="5657850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BD4F9CFD-916D-94A2-FBEE-1F10E852B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" y="49876"/>
            <a:ext cx="10252710" cy="65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WAUBONSEE COMMUNITY COLLEGE </a:t>
            </a: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TEC Facility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E0DB67-6F61-9C68-6011-BA4D35B64594}"/>
              </a:ext>
            </a:extLst>
          </p:cNvPr>
          <p:cNvSpPr/>
          <p:nvPr/>
        </p:nvSpPr>
        <p:spPr>
          <a:xfrm>
            <a:off x="91440" y="-99506"/>
            <a:ext cx="7452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Gill Sans MT" panose="020B0502020104020203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Gill Sans MT" panose="020B05020201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E3CF6C36-131C-605C-9B8A-D0DFC7558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2723" y="360980"/>
            <a:ext cx="5143500" cy="34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View from Waubonsee Drive</a:t>
            </a:r>
          </a:p>
        </p:txBody>
      </p:sp>
    </p:spTree>
    <p:extLst>
      <p:ext uri="{BB962C8B-B14F-4D97-AF65-F5344CB8AC3E}">
        <p14:creationId xmlns:p14="http://schemas.microsoft.com/office/powerpoint/2010/main" val="1693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walking on a sidewalk&#10;&#10;Description automatically generated with low confidence">
            <a:extLst>
              <a:ext uri="{FF2B5EF4-FFF2-40B4-BE49-F238E27FC236}">
                <a16:creationId xmlns:a16="http://schemas.microsoft.com/office/drawing/2014/main" id="{A00558EA-7FB0-E54B-3193-12777423E2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195"/>
            <a:ext cx="10058400" cy="5657850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2A4FFA33-9916-AE53-D38F-9AB545C34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" y="49876"/>
            <a:ext cx="10252710" cy="65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WAUBONSEE COMMUNITY COLLEGE </a:t>
            </a: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TEC Facility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380F98-02B9-E35F-9C47-2B2CCAB0D734}"/>
              </a:ext>
            </a:extLst>
          </p:cNvPr>
          <p:cNvSpPr/>
          <p:nvPr/>
        </p:nvSpPr>
        <p:spPr>
          <a:xfrm>
            <a:off x="91440" y="-99506"/>
            <a:ext cx="7452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Gill Sans MT" panose="020B0502020104020203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Gill Sans MT" panose="020B05020201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8ADA389-20F8-7982-0542-0326DC161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2723" y="360980"/>
            <a:ext cx="5143500" cy="34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View of Student Entrance</a:t>
            </a:r>
          </a:p>
        </p:txBody>
      </p:sp>
    </p:spTree>
    <p:extLst>
      <p:ext uri="{BB962C8B-B14F-4D97-AF65-F5344CB8AC3E}">
        <p14:creationId xmlns:p14="http://schemas.microsoft.com/office/powerpoint/2010/main" val="161186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2A4FFA33-9916-AE53-D38F-9AB545C34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" y="49876"/>
            <a:ext cx="10252710" cy="65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WAUBONSEE COMMUNITY COLLEGE </a:t>
            </a: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TEC Facility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380F98-02B9-E35F-9C47-2B2CCAB0D734}"/>
              </a:ext>
            </a:extLst>
          </p:cNvPr>
          <p:cNvSpPr/>
          <p:nvPr/>
        </p:nvSpPr>
        <p:spPr>
          <a:xfrm>
            <a:off x="91440" y="-99506"/>
            <a:ext cx="7452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Gill Sans MT" panose="020B0502020104020203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Gill Sans MT" panose="020B05020201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8ADA389-20F8-7982-0542-0326DC161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2723" y="360980"/>
            <a:ext cx="5143500" cy="34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Earthwork</a:t>
            </a:r>
          </a:p>
        </p:txBody>
      </p:sp>
      <p:pic>
        <p:nvPicPr>
          <p:cNvPr id="3" name="Picture 2" descr="A dirt field with trees and blue sky&#10;&#10;Description automatically generated">
            <a:extLst>
              <a:ext uri="{FF2B5EF4-FFF2-40B4-BE49-F238E27FC236}">
                <a16:creationId xmlns:a16="http://schemas.microsoft.com/office/drawing/2014/main" id="{D09240B2-067E-4683-DD8C-A673517E96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24" y="890476"/>
            <a:ext cx="8236690" cy="617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7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2A4FFA33-9916-AE53-D38F-9AB545C34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" y="49876"/>
            <a:ext cx="10252710" cy="65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WAUBONSEE COMMUNITY COLLEGE </a:t>
            </a: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TEC Facility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380F98-02B9-E35F-9C47-2B2CCAB0D734}"/>
              </a:ext>
            </a:extLst>
          </p:cNvPr>
          <p:cNvSpPr/>
          <p:nvPr/>
        </p:nvSpPr>
        <p:spPr>
          <a:xfrm>
            <a:off x="91440" y="-99506"/>
            <a:ext cx="7452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Gill Sans MT" panose="020B0502020104020203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Gill Sans MT" panose="020B05020201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8ADA389-20F8-7982-0542-0326DC161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2723" y="360980"/>
            <a:ext cx="5143500" cy="34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Concrete Work</a:t>
            </a:r>
          </a:p>
        </p:txBody>
      </p:sp>
      <p:pic>
        <p:nvPicPr>
          <p:cNvPr id="3" name="Picture 2" descr="A building under construction with a hole in the ground&#10;&#10;Description automatically generated">
            <a:extLst>
              <a:ext uri="{FF2B5EF4-FFF2-40B4-BE49-F238E27FC236}">
                <a16:creationId xmlns:a16="http://schemas.microsoft.com/office/drawing/2014/main" id="{8E798BDF-2C57-727B-C954-9C78A4773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17" y="895793"/>
            <a:ext cx="8237869" cy="617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1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2A4FFA33-9916-AE53-D38F-9AB545C34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" y="49876"/>
            <a:ext cx="10252710" cy="65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WAUBONSEE COMMUNITY COLLEGE </a:t>
            </a: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TEC Facility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380F98-02B9-E35F-9C47-2B2CCAB0D734}"/>
              </a:ext>
            </a:extLst>
          </p:cNvPr>
          <p:cNvSpPr/>
          <p:nvPr/>
        </p:nvSpPr>
        <p:spPr>
          <a:xfrm>
            <a:off x="91440" y="-99506"/>
            <a:ext cx="7452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Gill Sans MT" panose="020B0502020104020203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Gill Sans MT" panose="020B05020201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8ADA389-20F8-7982-0542-0326DC161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2723" y="360980"/>
            <a:ext cx="5143500" cy="34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Steel Work</a:t>
            </a:r>
          </a:p>
        </p:txBody>
      </p:sp>
      <p:pic>
        <p:nvPicPr>
          <p:cNvPr id="3" name="Picture 2" descr="A building under construction&#10;&#10;Description automatically generated">
            <a:extLst>
              <a:ext uri="{FF2B5EF4-FFF2-40B4-BE49-F238E27FC236}">
                <a16:creationId xmlns:a16="http://schemas.microsoft.com/office/drawing/2014/main" id="{B473C63A-C481-4644-F405-0BE0600D3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30" y="879844"/>
            <a:ext cx="8240234" cy="61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4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2A4FFA33-9916-AE53-D38F-9AB545C34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" y="49876"/>
            <a:ext cx="10252710" cy="65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WAUBONSEE COMMUNITY COLLEGE </a:t>
            </a: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TEC Facility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380F98-02B9-E35F-9C47-2B2CCAB0D734}"/>
              </a:ext>
            </a:extLst>
          </p:cNvPr>
          <p:cNvSpPr/>
          <p:nvPr/>
        </p:nvSpPr>
        <p:spPr>
          <a:xfrm>
            <a:off x="91440" y="-99506"/>
            <a:ext cx="7452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Gill Sans MT" panose="020B0502020104020203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Gill Sans MT" panose="020B05020201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8ADA389-20F8-7982-0542-0326DC161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2723" y="360980"/>
            <a:ext cx="5143500" cy="34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Steel Work</a:t>
            </a:r>
          </a:p>
        </p:txBody>
      </p:sp>
      <p:pic>
        <p:nvPicPr>
          <p:cNvPr id="8" name="Picture 7" descr="A metal structure with a v shaped beam&#10;&#10;Description automatically generated with medium confidence">
            <a:extLst>
              <a:ext uri="{FF2B5EF4-FFF2-40B4-BE49-F238E27FC236}">
                <a16:creationId xmlns:a16="http://schemas.microsoft.com/office/drawing/2014/main" id="{0DE3231B-EB96-D81B-67F6-2D386EB634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02" y="901556"/>
            <a:ext cx="4625297" cy="6167063"/>
          </a:xfrm>
          <a:prstGeom prst="rect">
            <a:avLst/>
          </a:prstGeom>
        </p:spPr>
      </p:pic>
      <p:pic>
        <p:nvPicPr>
          <p:cNvPr id="10" name="Picture 9" descr="A person standing on a metal structure&#10;&#10;Description automatically generated">
            <a:extLst>
              <a:ext uri="{FF2B5EF4-FFF2-40B4-BE49-F238E27FC236}">
                <a16:creationId xmlns:a16="http://schemas.microsoft.com/office/drawing/2014/main" id="{9C00BF0E-6569-7BB0-1931-45214396EE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7485" y="1688126"/>
            <a:ext cx="6149137" cy="461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5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91440" y="49876"/>
            <a:ext cx="10252710" cy="65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WAUBONSEE COMMUNITY COLLEGE </a:t>
            </a: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TEC Facility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106800-FF41-4A0E-81CA-AD582A746141}"/>
              </a:ext>
            </a:extLst>
          </p:cNvPr>
          <p:cNvSpPr/>
          <p:nvPr/>
        </p:nvSpPr>
        <p:spPr>
          <a:xfrm>
            <a:off x="91440" y="-99506"/>
            <a:ext cx="7452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Gill Sans MT" panose="020B0502020104020203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Gill Sans MT" panose="020B05020201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0D5547D5-C130-5E71-CFE6-4789678CF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2723" y="360980"/>
            <a:ext cx="5143500" cy="34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Time Lapse Video (April – October 2024)</a:t>
            </a:r>
          </a:p>
        </p:txBody>
      </p:sp>
      <p:pic>
        <p:nvPicPr>
          <p:cNvPr id="4" name="Pepper_Construction-Waubonsee_CC-Camera_1-Home">
            <a:hlinkClick r:id="" action="ppaction://media"/>
            <a:extLst>
              <a:ext uri="{FF2B5EF4-FFF2-40B4-BE49-F238E27FC236}">
                <a16:creationId xmlns:a16="http://schemas.microsoft.com/office/drawing/2014/main" id="{34E94C5F-4FD0-C5A6-15BE-BEC2CBDB47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35523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9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91440" y="49876"/>
            <a:ext cx="10252710" cy="65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WAUBONSEE COMMUNITY COLLEGE </a:t>
            </a: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TEC Facility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106800-FF41-4A0E-81CA-AD582A746141}"/>
              </a:ext>
            </a:extLst>
          </p:cNvPr>
          <p:cNvSpPr/>
          <p:nvPr/>
        </p:nvSpPr>
        <p:spPr>
          <a:xfrm>
            <a:off x="91440" y="-99506"/>
            <a:ext cx="7452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Gill Sans MT" panose="020B0502020104020203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Gill Sans MT" panose="020B05020201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0D5547D5-C130-5E71-CFE6-4789678CF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2723" y="360980"/>
            <a:ext cx="5143500" cy="34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Project Timeline Update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0E96609-5BAA-91B1-6500-D11EC0FAC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t="33912" r="6641" b="30089"/>
          <a:stretch/>
        </p:blipFill>
        <p:spPr>
          <a:xfrm>
            <a:off x="91439" y="2652409"/>
            <a:ext cx="9898927" cy="25681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6B920B-4792-28CF-E7CA-A5E109C8ECDB}"/>
              </a:ext>
            </a:extLst>
          </p:cNvPr>
          <p:cNvCxnSpPr>
            <a:cxnSpLocks/>
          </p:cNvCxnSpPr>
          <p:nvPr/>
        </p:nvCxnSpPr>
        <p:spPr bwMode="auto">
          <a:xfrm>
            <a:off x="7803217" y="3122216"/>
            <a:ext cx="0" cy="2050991"/>
          </a:xfrm>
          <a:prstGeom prst="line">
            <a:avLst/>
          </a:prstGeom>
          <a:solidFill>
            <a:srgbClr val="CC3300"/>
          </a:solidFill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9543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91440" y="49876"/>
            <a:ext cx="10252710" cy="65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WAUBONSEE COMMUNITY COLLEGE </a:t>
            </a: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TEC Facility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106800-FF41-4A0E-81CA-AD582A746141}"/>
              </a:ext>
            </a:extLst>
          </p:cNvPr>
          <p:cNvSpPr/>
          <p:nvPr/>
        </p:nvSpPr>
        <p:spPr>
          <a:xfrm>
            <a:off x="91440" y="-99506"/>
            <a:ext cx="7452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Gill Sans MT" panose="020B0502020104020203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Gill Sans MT" panose="020B05020201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0D5547D5-C130-5E71-CFE6-4789678CF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2723" y="360980"/>
            <a:ext cx="5143500" cy="34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Construction Timeline</a:t>
            </a:r>
          </a:p>
        </p:txBody>
      </p:sp>
      <p:pic>
        <p:nvPicPr>
          <p:cNvPr id="6" name="Picture 5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A6704E83-8C31-2391-AEE9-D5F180AA2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1" t="9890" r="16144" b="33442"/>
          <a:stretch/>
        </p:blipFill>
        <p:spPr>
          <a:xfrm>
            <a:off x="79287" y="1198179"/>
            <a:ext cx="9812580" cy="522356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6B920B-4792-28CF-E7CA-A5E109C8ECDB}"/>
              </a:ext>
            </a:extLst>
          </p:cNvPr>
          <p:cNvCxnSpPr>
            <a:cxnSpLocks/>
          </p:cNvCxnSpPr>
          <p:nvPr/>
        </p:nvCxnSpPr>
        <p:spPr bwMode="auto">
          <a:xfrm flipV="1">
            <a:off x="6399810" y="2561897"/>
            <a:ext cx="0" cy="3859844"/>
          </a:xfrm>
          <a:prstGeom prst="line">
            <a:avLst/>
          </a:prstGeom>
          <a:solidFill>
            <a:srgbClr val="CC3300"/>
          </a:solidFill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8066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Map&#10;&#10;Description automatically generated">
            <a:extLst>
              <a:ext uri="{FF2B5EF4-FFF2-40B4-BE49-F238E27FC236}">
                <a16:creationId xmlns:a16="http://schemas.microsoft.com/office/drawing/2014/main" id="{8C99CD48-09C6-D9DC-871A-DEF187740F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28643" r="15266" b="9240"/>
          <a:stretch/>
        </p:blipFill>
        <p:spPr>
          <a:xfrm>
            <a:off x="-17255" y="944232"/>
            <a:ext cx="10075655" cy="5915069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DC6BA620-E77D-4A1D-B203-8C162DCFB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2723" y="360980"/>
            <a:ext cx="5143500" cy="34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Site Plan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FAD95F0B-E71D-47B4-8692-4537B45B2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" y="49876"/>
            <a:ext cx="10252710" cy="65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WAUBONSEE COMMUNITY COLLEGE </a:t>
            </a: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TEC Facility 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A30E56A0-A1ED-10C6-318D-D34386136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495" y="3083728"/>
            <a:ext cx="728150" cy="31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ctr">
              <a:defRPr/>
            </a:pPr>
            <a:r>
              <a:rPr lang="en-US" sz="700" b="1" dirty="0">
                <a:latin typeface="Century Gothic" panose="020B0502020202020204" pitchFamily="34" charset="0"/>
              </a:rPr>
              <a:t>SMW / DETENTION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EAC874C0-21E7-A683-EC79-98F785EBD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132" y="4726178"/>
            <a:ext cx="897172" cy="31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ctr">
              <a:defRPr/>
            </a:pPr>
            <a:r>
              <a:rPr lang="en-US" sz="700" b="1" dirty="0">
                <a:latin typeface="Century Gothic" panose="020B0502020202020204" pitchFamily="34" charset="0"/>
              </a:rPr>
              <a:t>EXISTING AUTO BODY BUILDING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A314A4B0-D482-0D4D-B299-E030610A3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4238" y="5554432"/>
            <a:ext cx="899752" cy="21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ctr">
              <a:defRPr/>
            </a:pPr>
            <a:r>
              <a:rPr lang="en-US" sz="700" b="1" dirty="0">
                <a:latin typeface="Century Gothic" panose="020B0502020202020204" pitchFamily="34" charset="0"/>
              </a:rPr>
              <a:t>35’ SETBACK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B989F24B-FEA0-670F-820C-1273A0709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1724" y="5835858"/>
            <a:ext cx="899752" cy="21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ctr">
              <a:defRPr/>
            </a:pPr>
            <a:r>
              <a:rPr lang="en-US" sz="700" b="1" dirty="0">
                <a:latin typeface="Century Gothic" panose="020B0502020202020204" pitchFamily="34" charset="0"/>
              </a:rPr>
              <a:t>ROW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A3EC0EF7-37D4-EB12-9B10-7674F9046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2426" y="3596092"/>
            <a:ext cx="1156869" cy="21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ctr">
              <a:defRPr/>
            </a:pPr>
            <a:r>
              <a:rPr lang="en-US" sz="700" b="1" dirty="0">
                <a:latin typeface="Century Gothic" panose="020B0502020202020204" pitchFamily="34" charset="0"/>
              </a:rPr>
              <a:t>AUTO TECH PARKING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76D5C6-1996-A368-E850-81A8CBFFE2C8}"/>
              </a:ext>
            </a:extLst>
          </p:cNvPr>
          <p:cNvSpPr>
            <a:spLocks noChangeArrowheads="1"/>
          </p:cNvSpPr>
          <p:nvPr/>
        </p:nvSpPr>
        <p:spPr bwMode="auto">
          <a:xfrm rot="338967">
            <a:off x="3625281" y="5180004"/>
            <a:ext cx="1156869" cy="31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ctr">
              <a:defRPr/>
            </a:pPr>
            <a:r>
              <a:rPr lang="en-US" sz="700" b="1" dirty="0">
                <a:latin typeface="Century Gothic" panose="020B0502020202020204" pitchFamily="34" charset="0"/>
              </a:rPr>
              <a:t>21,000 SF FUTURE EXPANSION</a:t>
            </a: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2E07653C-CCD9-32C1-9F38-6F5390125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551" y="3666280"/>
            <a:ext cx="652838" cy="17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ctr">
              <a:defRPr/>
            </a:pPr>
            <a:r>
              <a:rPr lang="en-US" sz="500" dirty="0">
                <a:latin typeface="Century Gothic" panose="020B0502020202020204" pitchFamily="34" charset="0"/>
              </a:rPr>
              <a:t>GEN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F80F418B-D182-65AC-A201-352BD8B3880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155993" y="3906142"/>
            <a:ext cx="1156869" cy="17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ctr">
              <a:defRPr/>
            </a:pPr>
            <a:r>
              <a:rPr lang="en-US" sz="500" b="1" dirty="0">
                <a:latin typeface="Century Gothic" panose="020B0502020202020204" pitchFamily="34" charset="0"/>
              </a:rPr>
              <a:t>LOADING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791906BB-BB5F-DCB2-4A50-6CDCAF5EA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161" y="4264798"/>
            <a:ext cx="1156869" cy="17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ctr">
              <a:defRPr/>
            </a:pPr>
            <a:r>
              <a:rPr lang="en-US" sz="500" b="1" dirty="0">
                <a:latin typeface="Century Gothic" panose="020B0502020202020204" pitchFamily="34" charset="0"/>
              </a:rPr>
              <a:t>DROP-OFF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DCDDF1-1573-B21D-FC93-39F6A20A5303}"/>
              </a:ext>
            </a:extLst>
          </p:cNvPr>
          <p:cNvSpPr/>
          <p:nvPr/>
        </p:nvSpPr>
        <p:spPr bwMode="auto">
          <a:xfrm rot="1388493">
            <a:off x="2927028" y="3892023"/>
            <a:ext cx="205960" cy="1647990"/>
          </a:xfrm>
          <a:prstGeom prst="rect">
            <a:avLst/>
          </a:prstGeom>
          <a:solidFill>
            <a:srgbClr val="FFC000">
              <a:alpha val="26000"/>
            </a:srgbClr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6F17CBC-3440-A027-9C98-58B2FBC2A0B5}"/>
              </a:ext>
            </a:extLst>
          </p:cNvPr>
          <p:cNvSpPr>
            <a:spLocks noChangeArrowheads="1"/>
          </p:cNvSpPr>
          <p:nvPr/>
        </p:nvSpPr>
        <p:spPr bwMode="auto">
          <a:xfrm rot="17607974">
            <a:off x="2455619" y="4576066"/>
            <a:ext cx="1156869" cy="21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ctr">
              <a:defRPr/>
            </a:pPr>
            <a:r>
              <a:rPr lang="en-US" sz="700" b="1" dirty="0">
                <a:latin typeface="Century Gothic" panose="020B0502020202020204" pitchFamily="34" charset="0"/>
              </a:rPr>
              <a:t>UTILITY CORRIDOR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0BBF65F-3904-693A-6BD8-57548EE1BCF4}"/>
              </a:ext>
            </a:extLst>
          </p:cNvPr>
          <p:cNvSpPr/>
          <p:nvPr/>
        </p:nvSpPr>
        <p:spPr bwMode="auto">
          <a:xfrm>
            <a:off x="3034199" y="4288356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03C00B1-05D5-0E92-92EC-F3EA25F8BBA2}"/>
              </a:ext>
            </a:extLst>
          </p:cNvPr>
          <p:cNvSpPr/>
          <p:nvPr/>
        </p:nvSpPr>
        <p:spPr bwMode="auto">
          <a:xfrm>
            <a:off x="3432893" y="4334075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C3BC60D-B076-B996-91E9-75FD2809AFB6}"/>
              </a:ext>
            </a:extLst>
          </p:cNvPr>
          <p:cNvSpPr/>
          <p:nvPr/>
        </p:nvSpPr>
        <p:spPr bwMode="auto">
          <a:xfrm>
            <a:off x="3830646" y="4352499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43DDDF6-A779-D7FB-9E67-F7B462C9B607}"/>
              </a:ext>
            </a:extLst>
          </p:cNvPr>
          <p:cNvSpPr/>
          <p:nvPr/>
        </p:nvSpPr>
        <p:spPr bwMode="auto">
          <a:xfrm>
            <a:off x="4258475" y="4366837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CED4B52-4CBC-5536-003B-C2475C7AC8AD}"/>
              </a:ext>
            </a:extLst>
          </p:cNvPr>
          <p:cNvSpPr/>
          <p:nvPr/>
        </p:nvSpPr>
        <p:spPr bwMode="auto">
          <a:xfrm>
            <a:off x="5049516" y="4398218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724DCBB-7EF4-0380-F386-144D912AC99D}"/>
              </a:ext>
            </a:extLst>
          </p:cNvPr>
          <p:cNvSpPr/>
          <p:nvPr/>
        </p:nvSpPr>
        <p:spPr bwMode="auto">
          <a:xfrm>
            <a:off x="4670089" y="4386266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D1A0F0C-DBAB-489D-297C-CF17319F9698}"/>
              </a:ext>
            </a:extLst>
          </p:cNvPr>
          <p:cNvSpPr/>
          <p:nvPr/>
        </p:nvSpPr>
        <p:spPr bwMode="auto">
          <a:xfrm>
            <a:off x="3830646" y="390602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5F080B0-E4F9-34C7-4758-CFFD5D18B2C4}"/>
              </a:ext>
            </a:extLst>
          </p:cNvPr>
          <p:cNvSpPr/>
          <p:nvPr/>
        </p:nvSpPr>
        <p:spPr bwMode="auto">
          <a:xfrm>
            <a:off x="4258475" y="3908158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A55D37E-EF38-66F6-85CC-51D4D2C532CC}"/>
              </a:ext>
            </a:extLst>
          </p:cNvPr>
          <p:cNvSpPr/>
          <p:nvPr/>
        </p:nvSpPr>
        <p:spPr bwMode="auto">
          <a:xfrm>
            <a:off x="4670089" y="3904569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28084B46-D7BD-2AA9-3820-DBCF7F117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3009" y="4376484"/>
            <a:ext cx="1101424" cy="21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ctr">
              <a:defRPr/>
            </a:pPr>
            <a:r>
              <a:rPr lang="en-US" sz="700" b="1" dirty="0">
                <a:latin typeface="Century Gothic" panose="020B0502020202020204" pitchFamily="34" charset="0"/>
              </a:rPr>
              <a:t>NEW CTE BUILDING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C40E928C-E6A5-FF8B-F044-C96CAAF1434B}"/>
                  </a:ext>
                </a:extLst>
              </p14:cNvPr>
              <p14:cNvContentPartPr/>
              <p14:nvPr/>
            </p14:nvContentPartPr>
            <p14:xfrm>
              <a:off x="3919989" y="1735978"/>
              <a:ext cx="2520" cy="187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C40E928C-E6A5-FF8B-F044-C96CAAF1434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10989" y="1727148"/>
                <a:ext cx="20160" cy="36027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Rectangle 8">
            <a:extLst>
              <a:ext uri="{FF2B5EF4-FFF2-40B4-BE49-F238E27FC236}">
                <a16:creationId xmlns:a16="http://schemas.microsoft.com/office/drawing/2014/main" id="{07F9A54C-C73E-0984-F8B7-26AA59C8A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8321" y="2469855"/>
            <a:ext cx="728150" cy="31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ctr">
              <a:defRPr/>
            </a:pPr>
            <a:r>
              <a:rPr lang="en-US" sz="700" b="1" dirty="0">
                <a:latin typeface="Century Gothic" panose="020B0502020202020204" pitchFamily="34" charset="0"/>
              </a:rPr>
              <a:t>SMW / DETENTION</a:t>
            </a: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4597E15C-482D-4774-074C-EC3B93377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824" y="3647500"/>
            <a:ext cx="728150" cy="31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ctr">
              <a:defRPr/>
            </a:pPr>
            <a:r>
              <a:rPr lang="en-US" sz="700" b="1" dirty="0">
                <a:latin typeface="Century Gothic" panose="020B0502020202020204" pitchFamily="34" charset="0"/>
              </a:rPr>
              <a:t>SMW / DETENTION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26C98373-44C4-90FC-3BA7-B13B98C81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1480" y="3201929"/>
            <a:ext cx="728150" cy="425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ctr">
              <a:defRPr/>
            </a:pPr>
            <a:r>
              <a:rPr lang="en-US" sz="700" b="1" dirty="0">
                <a:latin typeface="Century Gothic" panose="020B0502020202020204" pitchFamily="34" charset="0"/>
              </a:rPr>
              <a:t>POTENTIAL SMW / DETENTION</a:t>
            </a: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5E2A3D47-998A-8F4D-5AB7-4140DE42B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884" y="6381648"/>
            <a:ext cx="1101424" cy="21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ctr">
              <a:defRPr/>
            </a:pPr>
            <a:r>
              <a:rPr lang="en-US" sz="700" b="1" dirty="0">
                <a:latin typeface="Century Gothic" panose="020B0502020202020204" pitchFamily="34" charset="0"/>
              </a:rPr>
              <a:t>ROUTE 47</a:t>
            </a:r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3F8D0409-0F58-8B83-F128-B5313386697A}"/>
              </a:ext>
            </a:extLst>
          </p:cNvPr>
          <p:cNvSpPr>
            <a:spLocks noChangeArrowheads="1"/>
          </p:cNvSpPr>
          <p:nvPr/>
        </p:nvSpPr>
        <p:spPr bwMode="auto">
          <a:xfrm rot="2237541">
            <a:off x="7324238" y="2446077"/>
            <a:ext cx="1101424" cy="21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ctr">
              <a:defRPr/>
            </a:pPr>
            <a:r>
              <a:rPr lang="en-US" sz="700" b="1" dirty="0">
                <a:latin typeface="Century Gothic" panose="020B0502020202020204" pitchFamily="34" charset="0"/>
              </a:rPr>
              <a:t>WAUBONSEE DR</a:t>
            </a:r>
          </a:p>
        </p:txBody>
      </p:sp>
      <p:sp>
        <p:nvSpPr>
          <p:cNvPr id="38" name="Rectangle 8">
            <a:extLst>
              <a:ext uri="{FF2B5EF4-FFF2-40B4-BE49-F238E27FC236}">
                <a16:creationId xmlns:a16="http://schemas.microsoft.com/office/drawing/2014/main" id="{D663B9E2-E316-93A9-F0DC-422BE0228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911" y="1417674"/>
            <a:ext cx="897172" cy="31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ctr">
              <a:defRPr/>
            </a:pPr>
            <a:r>
              <a:rPr lang="en-US" sz="700" b="1" dirty="0">
                <a:latin typeface="Century Gothic" panose="020B0502020202020204" pitchFamily="34" charset="0"/>
              </a:rPr>
              <a:t>EXISTING PARKING</a:t>
            </a:r>
          </a:p>
        </p:txBody>
      </p:sp>
      <p:sp>
        <p:nvSpPr>
          <p:cNvPr id="41" name="Rectangle 8">
            <a:extLst>
              <a:ext uri="{FF2B5EF4-FFF2-40B4-BE49-F238E27FC236}">
                <a16:creationId xmlns:a16="http://schemas.microsoft.com/office/drawing/2014/main" id="{2BEBBAA1-2727-7946-69C7-2CE65293E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4828" y="3699610"/>
            <a:ext cx="897172" cy="31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ctr">
              <a:defRPr/>
            </a:pPr>
            <a:r>
              <a:rPr lang="en-US" sz="700" b="1" dirty="0">
                <a:latin typeface="Century Gothic" panose="020B0502020202020204" pitchFamily="34" charset="0"/>
              </a:rPr>
              <a:t>EXISTING PARKING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75A99BB-AE61-2D32-CC47-52E53D942BC1}"/>
                  </a:ext>
                </a:extLst>
              </p14:cNvPr>
              <p14:cNvContentPartPr/>
              <p14:nvPr/>
            </p14:nvContentPartPr>
            <p14:xfrm>
              <a:off x="4274833" y="1144047"/>
              <a:ext cx="4320" cy="8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75A99BB-AE61-2D32-CC47-52E53D942BC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66193" y="1135047"/>
                <a:ext cx="2196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A9356EE-0674-E204-56AB-37727F7030C7}"/>
                  </a:ext>
                </a:extLst>
              </p14:cNvPr>
              <p14:cNvContentPartPr/>
              <p14:nvPr/>
            </p14:nvContentPartPr>
            <p14:xfrm>
              <a:off x="2767513" y="5339487"/>
              <a:ext cx="16200" cy="86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A9356EE-0674-E204-56AB-37727F7030C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58873" y="5330487"/>
                <a:ext cx="33840" cy="2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59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70AD16A-1AD0-8429-28D2-4F3E62D144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5899" t="3942" r="4972" b="2598"/>
          <a:stretch/>
        </p:blipFill>
        <p:spPr>
          <a:xfrm>
            <a:off x="134429" y="884750"/>
            <a:ext cx="8239363" cy="6213521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DC6BA620-E77D-4A1D-B203-8C162DCFB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2723" y="366938"/>
            <a:ext cx="5143500" cy="34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Lower Level Floor Plan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FAD95F0B-E71D-47B4-8692-4537B45B2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" y="49876"/>
            <a:ext cx="10252710" cy="65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WAUBONSEE COMMUNITY COLLEGE </a:t>
            </a: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TEC Facility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F5C5F5BD-1E7C-1C3E-B647-40F54EDC4157}"/>
                  </a:ext>
                </a:extLst>
              </p14:cNvPr>
              <p14:cNvContentPartPr/>
              <p14:nvPr/>
            </p14:nvContentPartPr>
            <p14:xfrm>
              <a:off x="8861231" y="4377707"/>
              <a:ext cx="19800" cy="540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F5C5F5BD-1E7C-1C3E-B647-40F54EDC41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52231" y="4368707"/>
                <a:ext cx="37440" cy="230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8">
            <a:extLst>
              <a:ext uri="{FF2B5EF4-FFF2-40B4-BE49-F238E27FC236}">
                <a16:creationId xmlns:a16="http://schemas.microsoft.com/office/drawing/2014/main" id="{2ED327DA-07A3-07A2-D6C0-305762835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2812" y="5017314"/>
            <a:ext cx="1446765" cy="207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600" b="1" dirty="0">
                <a:latin typeface="Century Gothic" panose="020B0502020202020204" pitchFamily="34" charset="0"/>
              </a:rPr>
              <a:t>Legend</a:t>
            </a:r>
          </a:p>
          <a:p>
            <a:pPr>
              <a:defRPr/>
            </a:pPr>
            <a:endParaRPr lang="en-US" sz="1600" b="1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US" sz="1200" dirty="0">
                <a:latin typeface="Century Gothic" panose="020B0502020202020204" pitchFamily="34" charset="0"/>
              </a:rPr>
              <a:t>WELDING:</a:t>
            </a:r>
          </a:p>
          <a:p>
            <a:pPr>
              <a:defRPr/>
            </a:pPr>
            <a:r>
              <a:rPr lang="en-US" sz="1200" dirty="0">
                <a:latin typeface="Century Gothic" panose="020B0502020202020204" pitchFamily="34" charset="0"/>
              </a:rPr>
              <a:t>CIRCULATION:</a:t>
            </a:r>
          </a:p>
          <a:p>
            <a:pPr>
              <a:defRPr/>
            </a:pPr>
            <a:r>
              <a:rPr lang="en-US" sz="1200" dirty="0">
                <a:latin typeface="Century Gothic" panose="020B0502020202020204" pitchFamily="34" charset="0"/>
              </a:rPr>
              <a:t>CLASSROOMS:</a:t>
            </a:r>
          </a:p>
          <a:p>
            <a:pPr>
              <a:defRPr/>
            </a:pPr>
            <a:r>
              <a:rPr lang="en-US" sz="1200" dirty="0">
                <a:latin typeface="Century Gothic" panose="020B0502020202020204" pitchFamily="34" charset="0"/>
              </a:rPr>
              <a:t>SERVICE:</a:t>
            </a:r>
          </a:p>
          <a:p>
            <a:pPr>
              <a:defRPr/>
            </a:pPr>
            <a:r>
              <a:rPr lang="en-US" sz="1200" dirty="0">
                <a:latin typeface="Century Gothic" panose="020B0502020202020204" pitchFamily="34" charset="0"/>
              </a:rPr>
              <a:t>AUTOBODY:</a:t>
            </a:r>
          </a:p>
          <a:p>
            <a:pPr>
              <a:defRPr/>
            </a:pPr>
            <a:r>
              <a:rPr lang="en-US" sz="1200" dirty="0">
                <a:latin typeface="Century Gothic" panose="020B0502020202020204" pitchFamily="34" charset="0"/>
              </a:rPr>
              <a:t>AUTOTECH:</a:t>
            </a:r>
          </a:p>
          <a:p>
            <a:pPr>
              <a:defRPr/>
            </a:pPr>
            <a:r>
              <a:rPr lang="en-US" sz="1200" dirty="0">
                <a:latin typeface="Century Gothic" panose="020B0502020202020204" pitchFamily="34" charset="0"/>
              </a:rPr>
              <a:t>DEAN’S SUITE:</a:t>
            </a:r>
          </a:p>
          <a:p>
            <a:pPr>
              <a:defRPr/>
            </a:pPr>
            <a:r>
              <a:rPr lang="en-US" sz="1200" dirty="0">
                <a:latin typeface="Century Gothic" panose="020B0502020202020204" pitchFamily="34" charset="0"/>
              </a:rPr>
              <a:t>EXPO: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0B509D-DB66-5EC0-1A06-220C793F9E22}"/>
              </a:ext>
            </a:extLst>
          </p:cNvPr>
          <p:cNvSpPr/>
          <p:nvPr/>
        </p:nvSpPr>
        <p:spPr bwMode="auto">
          <a:xfrm>
            <a:off x="9261764" y="5583634"/>
            <a:ext cx="563880" cy="130629"/>
          </a:xfrm>
          <a:prstGeom prst="rect">
            <a:avLst/>
          </a:prstGeom>
          <a:solidFill>
            <a:srgbClr val="BFE8E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A029B6-1E2E-0F00-21C1-4F5D8B578615}"/>
              </a:ext>
            </a:extLst>
          </p:cNvPr>
          <p:cNvSpPr/>
          <p:nvPr/>
        </p:nvSpPr>
        <p:spPr bwMode="auto">
          <a:xfrm>
            <a:off x="9551191" y="5765640"/>
            <a:ext cx="274453" cy="130629"/>
          </a:xfrm>
          <a:prstGeom prst="rect">
            <a:avLst/>
          </a:prstGeom>
          <a:solidFill>
            <a:srgbClr val="F7EFD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5D374C-DCAD-2604-F4E9-2593979ABBA0}"/>
              </a:ext>
            </a:extLst>
          </p:cNvPr>
          <p:cNvSpPr/>
          <p:nvPr/>
        </p:nvSpPr>
        <p:spPr bwMode="auto">
          <a:xfrm>
            <a:off x="9558361" y="5947646"/>
            <a:ext cx="267284" cy="130629"/>
          </a:xfrm>
          <a:prstGeom prst="rect">
            <a:avLst/>
          </a:prstGeom>
          <a:solidFill>
            <a:srgbClr val="ECD3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E9E3D-3F69-7E00-08F9-F699F3273481}"/>
              </a:ext>
            </a:extLst>
          </p:cNvPr>
          <p:cNvSpPr/>
          <p:nvPr/>
        </p:nvSpPr>
        <p:spPr bwMode="auto">
          <a:xfrm>
            <a:off x="9130497" y="6129652"/>
            <a:ext cx="695147" cy="130629"/>
          </a:xfrm>
          <a:prstGeom prst="rect">
            <a:avLst/>
          </a:prstGeom>
          <a:solidFill>
            <a:srgbClr val="ECECE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18FAB6-0BF9-BF14-AD20-DFB27C4EE120}"/>
              </a:ext>
            </a:extLst>
          </p:cNvPr>
          <p:cNvSpPr/>
          <p:nvPr/>
        </p:nvSpPr>
        <p:spPr bwMode="auto">
          <a:xfrm>
            <a:off x="9353752" y="6311658"/>
            <a:ext cx="471892" cy="130629"/>
          </a:xfrm>
          <a:prstGeom prst="rect">
            <a:avLst/>
          </a:prstGeom>
          <a:solidFill>
            <a:srgbClr val="DFEF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131E0B-1B9F-D194-041E-FFE29D48C145}"/>
              </a:ext>
            </a:extLst>
          </p:cNvPr>
          <p:cNvSpPr/>
          <p:nvPr/>
        </p:nvSpPr>
        <p:spPr bwMode="auto">
          <a:xfrm>
            <a:off x="9353752" y="6504340"/>
            <a:ext cx="471892" cy="130629"/>
          </a:xfrm>
          <a:prstGeom prst="rect">
            <a:avLst/>
          </a:prstGeom>
          <a:solidFill>
            <a:srgbClr val="F8C7D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AC1ECB-7B05-C86C-070A-5FAD0E8D5ABB}"/>
              </a:ext>
            </a:extLst>
          </p:cNvPr>
          <p:cNvSpPr/>
          <p:nvPr/>
        </p:nvSpPr>
        <p:spPr bwMode="auto">
          <a:xfrm>
            <a:off x="9484659" y="6675670"/>
            <a:ext cx="340984" cy="130629"/>
          </a:xfrm>
          <a:prstGeom prst="rect">
            <a:avLst/>
          </a:prstGeom>
          <a:solidFill>
            <a:srgbClr val="D1FCE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885EDA-01AC-38B2-1D93-090B9BD8DF85}"/>
              </a:ext>
            </a:extLst>
          </p:cNvPr>
          <p:cNvSpPr/>
          <p:nvPr/>
        </p:nvSpPr>
        <p:spPr bwMode="auto">
          <a:xfrm>
            <a:off x="8964809" y="6851963"/>
            <a:ext cx="860835" cy="130629"/>
          </a:xfrm>
          <a:prstGeom prst="rect">
            <a:avLst/>
          </a:prstGeom>
          <a:solidFill>
            <a:srgbClr val="EFE1F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9DB33B-1711-F7C1-A076-E842AB7882B1}"/>
              </a:ext>
            </a:extLst>
          </p:cNvPr>
          <p:cNvSpPr/>
          <p:nvPr/>
        </p:nvSpPr>
        <p:spPr bwMode="auto">
          <a:xfrm>
            <a:off x="6795397" y="5155227"/>
            <a:ext cx="908006" cy="7799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0BF5155-2DC4-4A09-D280-115B38AA1EA3}"/>
                  </a:ext>
                </a:extLst>
              </p14:cNvPr>
              <p14:cNvContentPartPr/>
              <p14:nvPr/>
            </p14:nvContentPartPr>
            <p14:xfrm>
              <a:off x="4717773" y="1942792"/>
              <a:ext cx="16560" cy="169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0BF5155-2DC4-4A09-D280-115B38AA1EA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08773" y="1934152"/>
                <a:ext cx="34200" cy="3456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Rectangle 8">
            <a:extLst>
              <a:ext uri="{FF2B5EF4-FFF2-40B4-BE49-F238E27FC236}">
                <a16:creationId xmlns:a16="http://schemas.microsoft.com/office/drawing/2014/main" id="{89E261D8-4BD6-3143-7343-E73818EFB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78" y="5884607"/>
            <a:ext cx="1446765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AUTOBODY ABOVE</a:t>
            </a: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E3B92371-3255-1E74-B45B-724AB63FE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308" y="2038893"/>
            <a:ext cx="745300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MECH</a:t>
            </a: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F2E4900E-999C-6184-B25C-5702EC678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340" y="3676958"/>
            <a:ext cx="1446765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AUTOTECH LAB</a:t>
            </a: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1DEC9514-3FE1-A02A-045E-E6BEEC52A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8762" y="2409203"/>
            <a:ext cx="1446765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DEAN’S SUITE</a:t>
            </a: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FF7895C3-B96E-D858-8177-DD75145EF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7364" y="1227590"/>
            <a:ext cx="1446765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MAIN PUBLIC ENTRY</a:t>
            </a: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90768AEC-BF96-FEBF-681E-77F857C9C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6566" y="1425671"/>
            <a:ext cx="1446765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ADAS BAY</a:t>
            </a: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E55929DB-814C-EB7A-369D-F70ABB65C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976" y="3157932"/>
            <a:ext cx="968017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TOOL CRIB</a:t>
            </a: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0B48483B-E3CD-6CA2-6A92-7844D8B2E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091" y="3169945"/>
            <a:ext cx="413242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OF</a:t>
            </a: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76AFC0DA-48F7-D74C-57D5-3196B6CF4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6566" y="3655139"/>
            <a:ext cx="413242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OF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CCABC8CE-8587-AAB8-AD44-B14726C17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6566" y="3895441"/>
            <a:ext cx="413242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OF</a:t>
            </a: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A364480E-EC0B-5DAC-B9ED-EACF9389D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6566" y="4140333"/>
            <a:ext cx="413242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OF</a:t>
            </a:r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1E2B9305-B2A9-2EDC-4D14-72EDAB53D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091" y="4446745"/>
            <a:ext cx="515547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STOR</a:t>
            </a:r>
          </a:p>
        </p:txBody>
      </p:sp>
      <p:sp>
        <p:nvSpPr>
          <p:cNvPr id="30" name="Rectangle 8">
            <a:extLst>
              <a:ext uri="{FF2B5EF4-FFF2-40B4-BE49-F238E27FC236}">
                <a16:creationId xmlns:a16="http://schemas.microsoft.com/office/drawing/2014/main" id="{07F8669D-3951-F913-7A01-B1B482FDF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8" y="4976593"/>
            <a:ext cx="1069287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ELEC / HYBRID</a:t>
            </a:r>
          </a:p>
        </p:txBody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id="{F2FE3380-E0ED-AC30-0D45-8F445A6D6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2658" y="4790581"/>
            <a:ext cx="1069287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DIESEL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0345A-5CB3-80F4-ACD0-726D0F804A24}"/>
              </a:ext>
            </a:extLst>
          </p:cNvPr>
          <p:cNvSpPr/>
          <p:nvPr/>
        </p:nvSpPr>
        <p:spPr bwMode="auto">
          <a:xfrm>
            <a:off x="6349042" y="5233298"/>
            <a:ext cx="446355" cy="4809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7D5F430C-AF4F-2E32-42E6-84176FC2F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6924" y="4050730"/>
            <a:ext cx="1069287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ENGINE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B2C8BC50-5DEF-0B0B-7A9E-6C63A09E0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7024" y="4726764"/>
            <a:ext cx="1332060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TRANSMISSION</a:t>
            </a:r>
          </a:p>
        </p:txBody>
      </p:sp>
    </p:spTree>
    <p:extLst>
      <p:ext uri="{BB962C8B-B14F-4D97-AF65-F5344CB8AC3E}">
        <p14:creationId xmlns:p14="http://schemas.microsoft.com/office/powerpoint/2010/main" val="34292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DC6BA620-E77D-4A1D-B203-8C162DCFB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2723" y="366938"/>
            <a:ext cx="5143500" cy="34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Upper Level Floor Plan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FAD95F0B-E71D-47B4-8692-4537B45B2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" y="49876"/>
            <a:ext cx="10252710" cy="65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WAUBONSEE COMMUNITY COLLEGE </a:t>
            </a: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TEC Facility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F5C5F5BD-1E7C-1C3E-B647-40F54EDC4157}"/>
                  </a:ext>
                </a:extLst>
              </p14:cNvPr>
              <p14:cNvContentPartPr/>
              <p14:nvPr/>
            </p14:nvContentPartPr>
            <p14:xfrm>
              <a:off x="8861231" y="4377707"/>
              <a:ext cx="19800" cy="540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F5C5F5BD-1E7C-1C3E-B647-40F54EDC41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52231" y="4368707"/>
                <a:ext cx="37440" cy="230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8">
            <a:extLst>
              <a:ext uri="{FF2B5EF4-FFF2-40B4-BE49-F238E27FC236}">
                <a16:creationId xmlns:a16="http://schemas.microsoft.com/office/drawing/2014/main" id="{2ED327DA-07A3-07A2-D6C0-305762835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2812" y="5017314"/>
            <a:ext cx="1446765" cy="207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600" b="1" dirty="0">
                <a:latin typeface="Century Gothic" panose="020B0502020202020204" pitchFamily="34" charset="0"/>
              </a:rPr>
              <a:t>Legend</a:t>
            </a:r>
          </a:p>
          <a:p>
            <a:pPr>
              <a:defRPr/>
            </a:pPr>
            <a:endParaRPr lang="en-US" sz="1600" b="1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US" sz="1200" dirty="0">
                <a:latin typeface="Century Gothic" panose="020B0502020202020204" pitchFamily="34" charset="0"/>
              </a:rPr>
              <a:t>WELDING:</a:t>
            </a:r>
          </a:p>
          <a:p>
            <a:pPr>
              <a:defRPr/>
            </a:pPr>
            <a:r>
              <a:rPr lang="en-US" sz="1200" dirty="0">
                <a:latin typeface="Century Gothic" panose="020B0502020202020204" pitchFamily="34" charset="0"/>
              </a:rPr>
              <a:t>CIRCULATION:</a:t>
            </a:r>
          </a:p>
          <a:p>
            <a:pPr>
              <a:defRPr/>
            </a:pPr>
            <a:r>
              <a:rPr lang="en-US" sz="1200" dirty="0">
                <a:latin typeface="Century Gothic" panose="020B0502020202020204" pitchFamily="34" charset="0"/>
              </a:rPr>
              <a:t>CLASSROOMS:</a:t>
            </a:r>
          </a:p>
          <a:p>
            <a:pPr>
              <a:defRPr/>
            </a:pPr>
            <a:r>
              <a:rPr lang="en-US" sz="1200" dirty="0">
                <a:latin typeface="Century Gothic" panose="020B0502020202020204" pitchFamily="34" charset="0"/>
              </a:rPr>
              <a:t>SERVICE:</a:t>
            </a:r>
          </a:p>
          <a:p>
            <a:pPr>
              <a:defRPr/>
            </a:pPr>
            <a:r>
              <a:rPr lang="en-US" sz="1200" dirty="0">
                <a:latin typeface="Century Gothic" panose="020B0502020202020204" pitchFamily="34" charset="0"/>
              </a:rPr>
              <a:t>AUTOBODY:</a:t>
            </a:r>
          </a:p>
          <a:p>
            <a:pPr>
              <a:defRPr/>
            </a:pPr>
            <a:r>
              <a:rPr lang="en-US" sz="1200" dirty="0">
                <a:latin typeface="Century Gothic" panose="020B0502020202020204" pitchFamily="34" charset="0"/>
              </a:rPr>
              <a:t>AUTOTECH:</a:t>
            </a:r>
          </a:p>
          <a:p>
            <a:pPr>
              <a:defRPr/>
            </a:pPr>
            <a:r>
              <a:rPr lang="en-US" sz="1200" dirty="0">
                <a:latin typeface="Century Gothic" panose="020B0502020202020204" pitchFamily="34" charset="0"/>
              </a:rPr>
              <a:t>DEAN’S SUITE:</a:t>
            </a:r>
          </a:p>
          <a:p>
            <a:pPr>
              <a:defRPr/>
            </a:pPr>
            <a:r>
              <a:rPr lang="en-US" sz="1200" dirty="0">
                <a:latin typeface="Century Gothic" panose="020B0502020202020204" pitchFamily="34" charset="0"/>
              </a:rPr>
              <a:t>EXPO: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0B509D-DB66-5EC0-1A06-220C793F9E22}"/>
              </a:ext>
            </a:extLst>
          </p:cNvPr>
          <p:cNvSpPr/>
          <p:nvPr/>
        </p:nvSpPr>
        <p:spPr bwMode="auto">
          <a:xfrm>
            <a:off x="9261764" y="5583634"/>
            <a:ext cx="563880" cy="130629"/>
          </a:xfrm>
          <a:prstGeom prst="rect">
            <a:avLst/>
          </a:prstGeom>
          <a:solidFill>
            <a:srgbClr val="BFE8E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A029B6-1E2E-0F00-21C1-4F5D8B578615}"/>
              </a:ext>
            </a:extLst>
          </p:cNvPr>
          <p:cNvSpPr/>
          <p:nvPr/>
        </p:nvSpPr>
        <p:spPr bwMode="auto">
          <a:xfrm>
            <a:off x="9551191" y="5765640"/>
            <a:ext cx="274453" cy="130629"/>
          </a:xfrm>
          <a:prstGeom prst="rect">
            <a:avLst/>
          </a:prstGeom>
          <a:solidFill>
            <a:srgbClr val="F7EFD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5D374C-DCAD-2604-F4E9-2593979ABBA0}"/>
              </a:ext>
            </a:extLst>
          </p:cNvPr>
          <p:cNvSpPr/>
          <p:nvPr/>
        </p:nvSpPr>
        <p:spPr bwMode="auto">
          <a:xfrm>
            <a:off x="9558361" y="5947646"/>
            <a:ext cx="267284" cy="130629"/>
          </a:xfrm>
          <a:prstGeom prst="rect">
            <a:avLst/>
          </a:prstGeom>
          <a:solidFill>
            <a:srgbClr val="ECD3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E9E3D-3F69-7E00-08F9-F699F3273481}"/>
              </a:ext>
            </a:extLst>
          </p:cNvPr>
          <p:cNvSpPr/>
          <p:nvPr/>
        </p:nvSpPr>
        <p:spPr bwMode="auto">
          <a:xfrm>
            <a:off x="9130497" y="6129652"/>
            <a:ext cx="695147" cy="130629"/>
          </a:xfrm>
          <a:prstGeom prst="rect">
            <a:avLst/>
          </a:prstGeom>
          <a:solidFill>
            <a:srgbClr val="ECECE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18FAB6-0BF9-BF14-AD20-DFB27C4EE120}"/>
              </a:ext>
            </a:extLst>
          </p:cNvPr>
          <p:cNvSpPr/>
          <p:nvPr/>
        </p:nvSpPr>
        <p:spPr bwMode="auto">
          <a:xfrm>
            <a:off x="9353752" y="6311658"/>
            <a:ext cx="471892" cy="130629"/>
          </a:xfrm>
          <a:prstGeom prst="rect">
            <a:avLst/>
          </a:prstGeom>
          <a:solidFill>
            <a:srgbClr val="DFEF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131E0B-1B9F-D194-041E-FFE29D48C145}"/>
              </a:ext>
            </a:extLst>
          </p:cNvPr>
          <p:cNvSpPr/>
          <p:nvPr/>
        </p:nvSpPr>
        <p:spPr bwMode="auto">
          <a:xfrm>
            <a:off x="9353752" y="6504340"/>
            <a:ext cx="471892" cy="130629"/>
          </a:xfrm>
          <a:prstGeom prst="rect">
            <a:avLst/>
          </a:prstGeom>
          <a:solidFill>
            <a:srgbClr val="F8C7D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AC1ECB-7B05-C86C-070A-5FAD0E8D5ABB}"/>
              </a:ext>
            </a:extLst>
          </p:cNvPr>
          <p:cNvSpPr/>
          <p:nvPr/>
        </p:nvSpPr>
        <p:spPr bwMode="auto">
          <a:xfrm>
            <a:off x="9484659" y="6675670"/>
            <a:ext cx="340984" cy="130629"/>
          </a:xfrm>
          <a:prstGeom prst="rect">
            <a:avLst/>
          </a:prstGeom>
          <a:solidFill>
            <a:srgbClr val="D1FCE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885EDA-01AC-38B2-1D93-090B9BD8DF85}"/>
              </a:ext>
            </a:extLst>
          </p:cNvPr>
          <p:cNvSpPr/>
          <p:nvPr/>
        </p:nvSpPr>
        <p:spPr bwMode="auto">
          <a:xfrm>
            <a:off x="8964809" y="6851963"/>
            <a:ext cx="860835" cy="130629"/>
          </a:xfrm>
          <a:prstGeom prst="rect">
            <a:avLst/>
          </a:prstGeom>
          <a:solidFill>
            <a:srgbClr val="EFE1F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119A3B4-6048-8A0B-F016-2A6FA8822C0A}"/>
                  </a:ext>
                </a:extLst>
              </p14:cNvPr>
              <p14:cNvContentPartPr/>
              <p14:nvPr/>
            </p14:nvContentPartPr>
            <p14:xfrm>
              <a:off x="2808320" y="4747470"/>
              <a:ext cx="31680" cy="399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119A3B4-6048-8A0B-F016-2A6FA8822C0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04000" y="4743150"/>
                <a:ext cx="40320" cy="486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72E9D336-09A3-A7ED-6EC1-879EE17289D2}"/>
              </a:ext>
            </a:extLst>
          </p:cNvPr>
          <p:cNvSpPr/>
          <p:nvPr/>
        </p:nvSpPr>
        <p:spPr bwMode="auto">
          <a:xfrm>
            <a:off x="6795397" y="5155227"/>
            <a:ext cx="908006" cy="7799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E22C45-8AB7-EC40-E8E5-4D58881C10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/>
          <a:srcRect l="1602" t="2224" r="1546" b="934"/>
          <a:stretch/>
        </p:blipFill>
        <p:spPr>
          <a:xfrm>
            <a:off x="311927" y="871837"/>
            <a:ext cx="7659570" cy="6212663"/>
          </a:xfrm>
          <a:prstGeom prst="rect">
            <a:avLst/>
          </a:prstGeom>
        </p:spPr>
      </p:pic>
      <p:sp>
        <p:nvSpPr>
          <p:cNvPr id="19" name="Rectangle 8">
            <a:extLst>
              <a:ext uri="{FF2B5EF4-FFF2-40B4-BE49-F238E27FC236}">
                <a16:creationId xmlns:a16="http://schemas.microsoft.com/office/drawing/2014/main" id="{D0962FF2-C3B8-891A-073C-D5876659C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645" y="2019923"/>
            <a:ext cx="1018555" cy="56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OPEN TO AUTOTECH BELOW</a:t>
            </a: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A4F90C3A-5AC8-CD64-598D-DFA16A6C9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3534" y="1212544"/>
            <a:ext cx="1018555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EXPO</a:t>
            </a: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1D647929-D547-4344-F854-C512544D9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3533" y="2173810"/>
            <a:ext cx="1018555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STORAGE</a:t>
            </a: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CA366AEE-B32E-FD5B-BF04-1AC646334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5812" y="2735139"/>
            <a:ext cx="1018555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CLASSROOM</a:t>
            </a: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5343C384-15A0-1BFE-04B4-01236798B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2476" y="3360059"/>
            <a:ext cx="1018555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CLASSROOM</a:t>
            </a: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CADEB4C2-A63C-CC9D-60A7-E989A9BB6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2476" y="4450309"/>
            <a:ext cx="1018555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CLASSROOM</a:t>
            </a: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F3D77A5B-1722-4D0E-6B93-8349E54AA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2909" y="4447036"/>
            <a:ext cx="835675" cy="41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IDEA SPACE</a:t>
            </a: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E7F52431-CB9F-A62C-36D0-DD443C583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9206" y="5013490"/>
            <a:ext cx="1018555" cy="41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COMPUTER LAB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7CDF6A2C-59CC-BFFA-778A-8CE0A92D1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4636" y="5872947"/>
            <a:ext cx="1417946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AUTOBODY FRAME</a:t>
            </a: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2412A5C5-7B41-A07D-689E-FE998E0F8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5721" y="5884607"/>
            <a:ext cx="1417946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AUTOBODY PAINT</a:t>
            </a:r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58204FEA-D3A6-1A84-D1BD-414EC1212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216" y="4380582"/>
            <a:ext cx="1018555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CLASS</a:t>
            </a:r>
          </a:p>
        </p:txBody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id="{D7FBF343-6BC6-ED7F-028B-333F84B45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3609" y="4395626"/>
            <a:ext cx="584386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STOR</a:t>
            </a:r>
          </a:p>
        </p:txBody>
      </p:sp>
      <p:sp>
        <p:nvSpPr>
          <p:cNvPr id="32" name="Rectangle 8">
            <a:extLst>
              <a:ext uri="{FF2B5EF4-FFF2-40B4-BE49-F238E27FC236}">
                <a16:creationId xmlns:a16="http://schemas.microsoft.com/office/drawing/2014/main" id="{AFBF0624-F4EE-925B-920E-F01A2DFF1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2501" y="4787430"/>
            <a:ext cx="584386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STOR</a:t>
            </a:r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id="{80B37AD6-7B9C-E226-47E5-261984BB9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104" y="4395627"/>
            <a:ext cx="584386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STOR</a:t>
            </a: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E06CD2FF-2230-7CB9-1F32-10CA909FD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297" y="4041303"/>
            <a:ext cx="971645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TOOL CRIB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D7F4F51E-4ADA-D979-4334-254DFFAF1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466" y="4798942"/>
            <a:ext cx="371566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OF</a:t>
            </a:r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A3E0316F-D72C-BDAC-77F3-AB2B703DA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357" y="4811441"/>
            <a:ext cx="415976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OF</a:t>
            </a:r>
          </a:p>
        </p:txBody>
      </p:sp>
      <p:sp>
        <p:nvSpPr>
          <p:cNvPr id="38" name="Rectangle 8">
            <a:extLst>
              <a:ext uri="{FF2B5EF4-FFF2-40B4-BE49-F238E27FC236}">
                <a16:creationId xmlns:a16="http://schemas.microsoft.com/office/drawing/2014/main" id="{E66831D4-B110-D260-57DB-0B06FC5E6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915" y="3301932"/>
            <a:ext cx="415976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OF</a:t>
            </a:r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2BCA5029-4C80-6295-F4DF-5F58F7903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733" y="3878288"/>
            <a:ext cx="1566988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MAIN STUDENT ENTRY</a:t>
            </a:r>
          </a:p>
        </p:txBody>
      </p:sp>
      <p:sp>
        <p:nvSpPr>
          <p:cNvPr id="40" name="Rectangle 8">
            <a:extLst>
              <a:ext uri="{FF2B5EF4-FFF2-40B4-BE49-F238E27FC236}">
                <a16:creationId xmlns:a16="http://schemas.microsoft.com/office/drawing/2014/main" id="{0C23541D-2FF7-AA78-9AC0-244746982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734" y="2863491"/>
            <a:ext cx="745300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EXT STOR</a:t>
            </a:r>
          </a:p>
        </p:txBody>
      </p:sp>
      <p:sp>
        <p:nvSpPr>
          <p:cNvPr id="42" name="Rectangle 8">
            <a:extLst>
              <a:ext uri="{FF2B5EF4-FFF2-40B4-BE49-F238E27FC236}">
                <a16:creationId xmlns:a16="http://schemas.microsoft.com/office/drawing/2014/main" id="{3174290C-D2F7-2203-8DF9-31F471E1D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841" y="2877093"/>
            <a:ext cx="745300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STOR</a:t>
            </a:r>
          </a:p>
        </p:txBody>
      </p:sp>
      <p:sp>
        <p:nvSpPr>
          <p:cNvPr id="43" name="Rectangle 8">
            <a:extLst>
              <a:ext uri="{FF2B5EF4-FFF2-40B4-BE49-F238E27FC236}">
                <a16:creationId xmlns:a16="http://schemas.microsoft.com/office/drawing/2014/main" id="{90C7AD8F-DFB3-7D34-D6A4-BB0110537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0340" y="1607231"/>
            <a:ext cx="1109431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FABRICATION</a:t>
            </a:r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03ED6634-BD0D-10B6-9B85-C79671C79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224" y="1655860"/>
            <a:ext cx="846436" cy="2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WELDING</a:t>
            </a:r>
          </a:p>
        </p:txBody>
      </p:sp>
    </p:spTree>
    <p:extLst>
      <p:ext uri="{BB962C8B-B14F-4D97-AF65-F5344CB8AC3E}">
        <p14:creationId xmlns:p14="http://schemas.microsoft.com/office/powerpoint/2010/main" val="202967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DC6BA620-E77D-4A1D-B203-8C162DCFB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2723" y="366938"/>
            <a:ext cx="5143500" cy="34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Equipment Coordination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FAD95F0B-E71D-47B4-8692-4537B45B2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" y="49876"/>
            <a:ext cx="10252710" cy="65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WAUBONSEE COMMUNITY COLLEGE </a:t>
            </a: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TEC Facility </a:t>
            </a:r>
          </a:p>
        </p:txBody>
      </p:sp>
      <p:pic>
        <p:nvPicPr>
          <p:cNvPr id="3" name="Picture 2" descr="A computer screen shot of a machine&#10;&#10;Description automatically generated">
            <a:extLst>
              <a:ext uri="{FF2B5EF4-FFF2-40B4-BE49-F238E27FC236}">
                <a16:creationId xmlns:a16="http://schemas.microsoft.com/office/drawing/2014/main" id="{25D52C19-26B9-4AC9-A2BD-A56F86C9C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6" t="40015" r="19924" b="17213"/>
          <a:stretch/>
        </p:blipFill>
        <p:spPr>
          <a:xfrm>
            <a:off x="323661" y="4772313"/>
            <a:ext cx="2587557" cy="1433208"/>
          </a:xfrm>
          <a:prstGeom prst="rect">
            <a:avLst/>
          </a:prstGeom>
        </p:spPr>
      </p:pic>
      <p:pic>
        <p:nvPicPr>
          <p:cNvPr id="5" name="Picture 4" descr="A computer screen shot of a machine&#10;&#10;Description automatically generated">
            <a:extLst>
              <a:ext uri="{FF2B5EF4-FFF2-40B4-BE49-F238E27FC236}">
                <a16:creationId xmlns:a16="http://schemas.microsoft.com/office/drawing/2014/main" id="{8D968388-2030-B868-D875-E4EE8FE837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0" t="23757" r="22308" b="15085"/>
          <a:stretch/>
        </p:blipFill>
        <p:spPr>
          <a:xfrm>
            <a:off x="2849831" y="4134274"/>
            <a:ext cx="1900137" cy="2049293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A2E6FADE-5DDB-88F4-5A04-98F6AE3B6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27443" r="8270" b="38239"/>
          <a:stretch/>
        </p:blipFill>
        <p:spPr>
          <a:xfrm>
            <a:off x="608395" y="1202010"/>
            <a:ext cx="9046182" cy="2386500"/>
          </a:xfrm>
          <a:prstGeom prst="rect">
            <a:avLst/>
          </a:prstGeom>
        </p:spPr>
      </p:pic>
      <p:pic>
        <p:nvPicPr>
          <p:cNvPr id="15" name="Picture 14" descr="A close-up of a metal post&#10;&#10;Description automatically generated">
            <a:extLst>
              <a:ext uri="{FF2B5EF4-FFF2-40B4-BE49-F238E27FC236}">
                <a16:creationId xmlns:a16="http://schemas.microsoft.com/office/drawing/2014/main" id="{CE51FD0D-C9D2-6957-27F7-A25CE274F8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593" y="4021330"/>
            <a:ext cx="1765049" cy="2729457"/>
          </a:xfrm>
          <a:prstGeom prst="rect">
            <a:avLst/>
          </a:prstGeom>
        </p:spPr>
      </p:pic>
      <p:pic>
        <p:nvPicPr>
          <p:cNvPr id="19" name="Picture 18" descr="A red and yellow mechanical arm&#10;&#10;Description automatically generated">
            <a:extLst>
              <a:ext uri="{FF2B5EF4-FFF2-40B4-BE49-F238E27FC236}">
                <a16:creationId xmlns:a16="http://schemas.microsoft.com/office/drawing/2014/main" id="{0C478475-B927-20D2-E18F-A9346CC4C3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575" y="3638126"/>
            <a:ext cx="2645762" cy="311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DC6BA620-E77D-4A1D-B203-8C162DCFB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2723" y="366938"/>
            <a:ext cx="5143500" cy="34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Equipment Coordination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FAD95F0B-E71D-47B4-8692-4537B45B2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" y="49876"/>
            <a:ext cx="10252710" cy="65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WAUBONSEE COMMUNITY COLLEGE </a:t>
            </a: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TEC Facility </a:t>
            </a:r>
          </a:p>
        </p:txBody>
      </p:sp>
      <p:pic>
        <p:nvPicPr>
          <p:cNvPr id="10" name="Picture 9" descr="A computer software for a room&#10;&#10;Description automatically generated with medium confidence">
            <a:extLst>
              <a:ext uri="{FF2B5EF4-FFF2-40B4-BE49-F238E27FC236}">
                <a16:creationId xmlns:a16="http://schemas.microsoft.com/office/drawing/2014/main" id="{CB97AB24-2577-8E99-E5D5-85EFAFEFB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6" t="31202" r="11992" b="8800"/>
          <a:stretch/>
        </p:blipFill>
        <p:spPr>
          <a:xfrm>
            <a:off x="413394" y="931209"/>
            <a:ext cx="9385599" cy="59016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EB6E2A-8BB1-C865-E385-8707E94FC468}"/>
              </a:ext>
            </a:extLst>
          </p:cNvPr>
          <p:cNvSpPr/>
          <p:nvPr/>
        </p:nvSpPr>
        <p:spPr bwMode="auto">
          <a:xfrm>
            <a:off x="6906635" y="5596646"/>
            <a:ext cx="2892358" cy="14514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4A126C-0683-21CD-63E8-601CB2D5B004}"/>
              </a:ext>
            </a:extLst>
          </p:cNvPr>
          <p:cNvSpPr/>
          <p:nvPr/>
        </p:nvSpPr>
        <p:spPr bwMode="auto">
          <a:xfrm rot="19856302">
            <a:off x="4277078" y="6199533"/>
            <a:ext cx="2892358" cy="1997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7050AB-A891-3341-1C42-D35C84F1718D}"/>
              </a:ext>
            </a:extLst>
          </p:cNvPr>
          <p:cNvSpPr/>
          <p:nvPr/>
        </p:nvSpPr>
        <p:spPr bwMode="auto">
          <a:xfrm>
            <a:off x="5774984" y="6194184"/>
            <a:ext cx="1260879" cy="7257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6F5005-4A51-6463-E124-B00D4555214C}"/>
              </a:ext>
            </a:extLst>
          </p:cNvPr>
          <p:cNvSpPr/>
          <p:nvPr/>
        </p:nvSpPr>
        <p:spPr bwMode="auto">
          <a:xfrm>
            <a:off x="5028204" y="6549656"/>
            <a:ext cx="1260879" cy="4023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4D1541-CF92-DB8C-FF45-6B1430A49063}"/>
              </a:ext>
            </a:extLst>
          </p:cNvPr>
          <p:cNvSpPr/>
          <p:nvPr/>
        </p:nvSpPr>
        <p:spPr bwMode="auto">
          <a:xfrm>
            <a:off x="201341" y="6557058"/>
            <a:ext cx="3754573" cy="5320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4228BB-4B4D-82AC-57D6-7CA23FE3D516}"/>
              </a:ext>
            </a:extLst>
          </p:cNvPr>
          <p:cNvSpPr/>
          <p:nvPr/>
        </p:nvSpPr>
        <p:spPr bwMode="auto">
          <a:xfrm>
            <a:off x="3865123" y="6656090"/>
            <a:ext cx="318159" cy="4013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E63A9D-67BD-C8D3-FC2E-178196145841}"/>
              </a:ext>
            </a:extLst>
          </p:cNvPr>
          <p:cNvSpPr/>
          <p:nvPr/>
        </p:nvSpPr>
        <p:spPr bwMode="auto">
          <a:xfrm>
            <a:off x="1796374" y="865724"/>
            <a:ext cx="1429964" cy="6568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D7DBF0-7AA3-D082-AD48-43DB5520BFD9}"/>
              </a:ext>
            </a:extLst>
          </p:cNvPr>
          <p:cNvSpPr/>
          <p:nvPr/>
        </p:nvSpPr>
        <p:spPr bwMode="auto">
          <a:xfrm>
            <a:off x="7414473" y="921923"/>
            <a:ext cx="2384520" cy="6568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70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road, tree&#10;&#10;Description automatically generated">
            <a:extLst>
              <a:ext uri="{FF2B5EF4-FFF2-40B4-BE49-F238E27FC236}">
                <a16:creationId xmlns:a16="http://schemas.microsoft.com/office/drawing/2014/main" id="{1AA96527-3744-41F8-9AC0-1D41FA060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10058400" cy="5657850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E13CE3D4-9E53-D0B8-52FC-D25FF295F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2723" y="360980"/>
            <a:ext cx="5143500" cy="34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View from Route 47 Looking North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ACB956E-41E6-E430-DEBE-604E4E143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" y="49876"/>
            <a:ext cx="10252710" cy="65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WAUBONSEE COMMUNITY COLLEGE </a:t>
            </a: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TEC Facility </a:t>
            </a:r>
          </a:p>
        </p:txBody>
      </p:sp>
    </p:spTree>
    <p:extLst>
      <p:ext uri="{BB962C8B-B14F-4D97-AF65-F5344CB8AC3E}">
        <p14:creationId xmlns:p14="http://schemas.microsoft.com/office/powerpoint/2010/main" val="38654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1019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1019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35309</TotalTime>
  <Words>302</Words>
  <Application>Microsoft Office PowerPoint</Application>
  <PresentationFormat>Custom</PresentationFormat>
  <Paragraphs>129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Gill Sans MT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Demonica Del Muro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JWightman</dc:creator>
  <cp:lastModifiedBy>Mary Baccheschi</cp:lastModifiedBy>
  <cp:revision>1465</cp:revision>
  <cp:lastPrinted>2022-09-28T23:35:55Z</cp:lastPrinted>
  <dcterms:created xsi:type="dcterms:W3CDTF">2009-10-06T21:12:58Z</dcterms:created>
  <dcterms:modified xsi:type="dcterms:W3CDTF">2024-10-17T21:00:31Z</dcterms:modified>
</cp:coreProperties>
</file>